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Poppins Medium" charset="1" panose="00000600000000000000"/>
      <p:regular r:id="rId23"/>
    </p:embeddedFont>
    <p:embeddedFont>
      <p:font typeface="PT Serif Bold" charset="1" panose="020A0703040505020204"/>
      <p:regular r:id="rId24"/>
    </p:embeddedFont>
    <p:embeddedFont>
      <p:font typeface="PT Serif" charset="1" panose="020A0603040505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2.png" Type="http://schemas.openxmlformats.org/officeDocument/2006/relationships/image"/><Relationship Id="rId5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.jpeg" Type="http://schemas.openxmlformats.org/officeDocument/2006/relationships/image"/><Relationship Id="rId5" Target="../media/image31.jpeg" Type="http://schemas.openxmlformats.org/officeDocument/2006/relationships/image"/><Relationship Id="rId6" Target="../media/image4.pn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31399" y="1208000"/>
            <a:ext cx="10104369" cy="101043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198150" y="613369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37326" y="2437641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5692" y="-137124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4392" y="1958493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9954" y="1208000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7496" y="-292987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7"/>
                </a:lnTo>
                <a:lnTo>
                  <a:pt x="0" y="150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06196" y="0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5954" y="3084232"/>
            <a:ext cx="740902" cy="750493"/>
          </a:xfrm>
          <a:custGeom>
            <a:avLst/>
            <a:gdLst/>
            <a:ahLst/>
            <a:cxnLst/>
            <a:rect r="r" b="b" t="t" l="l"/>
            <a:pathLst>
              <a:path h="750493" w="740902">
                <a:moveTo>
                  <a:pt x="0" y="0"/>
                </a:moveTo>
                <a:lnTo>
                  <a:pt x="740902" y="0"/>
                </a:lnTo>
                <a:lnTo>
                  <a:pt x="740902" y="750493"/>
                </a:lnTo>
                <a:lnTo>
                  <a:pt x="0" y="750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70842" y="3758492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6"/>
                </a:lnTo>
                <a:lnTo>
                  <a:pt x="0" y="72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79954" y="4482488"/>
            <a:ext cx="819632" cy="723997"/>
          </a:xfrm>
          <a:custGeom>
            <a:avLst/>
            <a:gdLst/>
            <a:ahLst/>
            <a:cxnLst/>
            <a:rect r="r" b="b" t="t" l="l"/>
            <a:pathLst>
              <a:path h="723997" w="819632">
                <a:moveTo>
                  <a:pt x="0" y="0"/>
                </a:moveTo>
                <a:lnTo>
                  <a:pt x="819632" y="0"/>
                </a:lnTo>
                <a:lnTo>
                  <a:pt x="819632" y="723997"/>
                </a:lnTo>
                <a:lnTo>
                  <a:pt x="0" y="72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37" r="0" b="-733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420856" y="3938627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7"/>
                </a:lnTo>
                <a:lnTo>
                  <a:pt x="0" y="72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90462" y="1056907"/>
            <a:ext cx="1848590" cy="1852294"/>
          </a:xfrm>
          <a:custGeom>
            <a:avLst/>
            <a:gdLst/>
            <a:ahLst/>
            <a:cxnLst/>
            <a:rect r="r" b="b" t="t" l="l"/>
            <a:pathLst>
              <a:path h="1852294" w="1848590">
                <a:moveTo>
                  <a:pt x="0" y="0"/>
                </a:moveTo>
                <a:lnTo>
                  <a:pt x="1848590" y="0"/>
                </a:lnTo>
                <a:lnTo>
                  <a:pt x="1848590" y="1852294"/>
                </a:lnTo>
                <a:lnTo>
                  <a:pt x="0" y="185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72969" y="2471051"/>
            <a:ext cx="9742061" cy="39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5"/>
              </a:lnSpc>
              <a:spcBef>
                <a:spcPct val="0"/>
              </a:spcBef>
            </a:pPr>
            <a:r>
              <a:rPr lang="en-US" sz="230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CRYPTO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16502" y="5979491"/>
            <a:ext cx="8449665" cy="109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 spc="1491">
                <a:solidFill>
                  <a:srgbClr val="FEBD0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CURRENCY PRICE PREDICTION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050039" y="869809"/>
            <a:ext cx="1259830" cy="1262355"/>
          </a:xfrm>
          <a:custGeom>
            <a:avLst/>
            <a:gdLst/>
            <a:ahLst/>
            <a:cxnLst/>
            <a:rect r="r" b="b" t="t" l="l"/>
            <a:pathLst>
              <a:path h="1262355" w="1259830">
                <a:moveTo>
                  <a:pt x="0" y="0"/>
                </a:moveTo>
                <a:lnTo>
                  <a:pt x="1259830" y="0"/>
                </a:lnTo>
                <a:lnTo>
                  <a:pt x="1259830" y="1262354"/>
                </a:lnTo>
                <a:lnTo>
                  <a:pt x="0" y="126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417758" y="4482488"/>
            <a:ext cx="924295" cy="926147"/>
          </a:xfrm>
          <a:custGeom>
            <a:avLst/>
            <a:gdLst/>
            <a:ahLst/>
            <a:cxnLst/>
            <a:rect r="r" b="b" t="t" l="l"/>
            <a:pathLst>
              <a:path h="926147" w="924295">
                <a:moveTo>
                  <a:pt x="0" y="0"/>
                </a:moveTo>
                <a:lnTo>
                  <a:pt x="924295" y="0"/>
                </a:lnTo>
                <a:lnTo>
                  <a:pt x="924295" y="926148"/>
                </a:lnTo>
                <a:lnTo>
                  <a:pt x="0" y="926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66167" y="-56338"/>
            <a:ext cx="1848590" cy="1852294"/>
          </a:xfrm>
          <a:custGeom>
            <a:avLst/>
            <a:gdLst/>
            <a:ahLst/>
            <a:cxnLst/>
            <a:rect r="r" b="b" t="t" l="l"/>
            <a:pathLst>
              <a:path h="1852294" w="1848590">
                <a:moveTo>
                  <a:pt x="0" y="0"/>
                </a:moveTo>
                <a:lnTo>
                  <a:pt x="1848590" y="0"/>
                </a:lnTo>
                <a:lnTo>
                  <a:pt x="1848590" y="1852294"/>
                </a:lnTo>
                <a:lnTo>
                  <a:pt x="0" y="185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581413" y="5653882"/>
            <a:ext cx="760640" cy="762164"/>
          </a:xfrm>
          <a:custGeom>
            <a:avLst/>
            <a:gdLst/>
            <a:ahLst/>
            <a:cxnLst/>
            <a:rect r="r" b="b" t="t" l="l"/>
            <a:pathLst>
              <a:path h="762164" w="760640">
                <a:moveTo>
                  <a:pt x="0" y="0"/>
                </a:moveTo>
                <a:lnTo>
                  <a:pt x="760640" y="0"/>
                </a:lnTo>
                <a:lnTo>
                  <a:pt x="760640" y="762165"/>
                </a:lnTo>
                <a:lnTo>
                  <a:pt x="0" y="762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27220" y="5143500"/>
            <a:ext cx="852686" cy="854395"/>
          </a:xfrm>
          <a:custGeom>
            <a:avLst/>
            <a:gdLst/>
            <a:ahLst/>
            <a:cxnLst/>
            <a:rect r="r" b="b" t="t" l="l"/>
            <a:pathLst>
              <a:path h="854395" w="852686">
                <a:moveTo>
                  <a:pt x="0" y="0"/>
                </a:moveTo>
                <a:lnTo>
                  <a:pt x="852686" y="0"/>
                </a:lnTo>
                <a:lnTo>
                  <a:pt x="852686" y="854395"/>
                </a:lnTo>
                <a:lnTo>
                  <a:pt x="0" y="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520378" y="6995088"/>
            <a:ext cx="4171228" cy="44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Savita Khedekar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6644" y="299910"/>
            <a:ext cx="11754712" cy="9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ARIMA FORECAST FOR 30 DAYS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271933" y="0"/>
            <a:ext cx="10104369" cy="1010436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8900" y="-76251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08566" y="-1428509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39720" y="1653335"/>
            <a:ext cx="14185418" cy="8128370"/>
          </a:xfrm>
          <a:custGeom>
            <a:avLst/>
            <a:gdLst/>
            <a:ahLst/>
            <a:cxnLst/>
            <a:rect r="r" b="b" t="t" l="l"/>
            <a:pathLst>
              <a:path h="8128370" w="14185418">
                <a:moveTo>
                  <a:pt x="0" y="0"/>
                </a:moveTo>
                <a:lnTo>
                  <a:pt x="14185418" y="0"/>
                </a:lnTo>
                <a:lnTo>
                  <a:pt x="14185418" y="8128370"/>
                </a:lnTo>
                <a:lnTo>
                  <a:pt x="0" y="8128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47800" y="2300288"/>
          <a:ext cx="9272466" cy="5686425"/>
        </p:xfrm>
        <a:graphic>
          <a:graphicData uri="http://schemas.openxmlformats.org/drawingml/2006/table">
            <a:tbl>
              <a:tblPr/>
              <a:tblGrid>
                <a:gridCol w="3653562"/>
                <a:gridCol w="5618904"/>
              </a:tblGrid>
              <a:tr h="10260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91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ARIMA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MSE: 8.820786740305104e-06</a:t>
                      </a:r>
                      <a:endParaRPr lang="en-US" sz="1100"/>
                    </a:p>
                    <a:p>
                      <a:pPr algn="l">
                        <a:lnSpc>
                          <a:spcPts val="2857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RMSE: 0.002969980932650091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Time Series Cross-Validation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MSE: 0.5322739775117283</a:t>
                      </a:r>
                      <a:endParaRPr lang="en-US" sz="1100"/>
                    </a:p>
                    <a:p>
                      <a:pPr algn="l">
                        <a:lnSpc>
                          <a:spcPts val="2857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Test R² (NN):  0.4202676350329549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34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Long Short-Term Memory (LSTM)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57"/>
                        </a:lnSpc>
                        <a:defRPr/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MSE(NN): 5.218670510819259e-05</a:t>
                      </a:r>
                      <a:endParaRPr lang="en-US" sz="1100"/>
                    </a:p>
                    <a:p>
                      <a:pPr algn="l">
                        <a:lnSpc>
                          <a:spcPts val="2857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RMSE (NN): 0.007224036621459818</a:t>
                      </a:r>
                    </a:p>
                    <a:p>
                      <a:pPr algn="l">
                        <a:lnSpc>
                          <a:spcPts val="2857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R² (NN): 0.9689457974923262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266644" y="299910"/>
            <a:ext cx="11754712" cy="9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MODEL AND SCORES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7232" y="1966353"/>
            <a:ext cx="5849318" cy="5275022"/>
          </a:xfrm>
          <a:custGeom>
            <a:avLst/>
            <a:gdLst/>
            <a:ahLst/>
            <a:cxnLst/>
            <a:rect r="r" b="b" t="t" l="l"/>
            <a:pathLst>
              <a:path h="5275022" w="5849318">
                <a:moveTo>
                  <a:pt x="0" y="0"/>
                </a:moveTo>
                <a:lnTo>
                  <a:pt x="5849319" y="0"/>
                </a:lnTo>
                <a:lnTo>
                  <a:pt x="5849319" y="5275022"/>
                </a:lnTo>
                <a:lnTo>
                  <a:pt x="0" y="527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3374" y="7447076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54038" y="-955549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3648" y="-2051201"/>
            <a:ext cx="7624137" cy="4345758"/>
          </a:xfrm>
          <a:custGeom>
            <a:avLst/>
            <a:gdLst/>
            <a:ahLst/>
            <a:cxnLst/>
            <a:rect r="r" b="b" t="t" l="l"/>
            <a:pathLst>
              <a:path h="4345758" w="7624137">
                <a:moveTo>
                  <a:pt x="0" y="0"/>
                </a:moveTo>
                <a:lnTo>
                  <a:pt x="7624137" y="0"/>
                </a:lnTo>
                <a:lnTo>
                  <a:pt x="7624137" y="4345758"/>
                </a:lnTo>
                <a:lnTo>
                  <a:pt x="0" y="4345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2682" y="943013"/>
            <a:ext cx="7674102" cy="7716154"/>
          </a:xfrm>
          <a:custGeom>
            <a:avLst/>
            <a:gdLst/>
            <a:ahLst/>
            <a:cxnLst/>
            <a:rect r="r" b="b" t="t" l="l"/>
            <a:pathLst>
              <a:path h="7716154" w="7674102">
                <a:moveTo>
                  <a:pt x="0" y="0"/>
                </a:moveTo>
                <a:lnTo>
                  <a:pt x="7674102" y="0"/>
                </a:lnTo>
                <a:lnTo>
                  <a:pt x="7674102" y="7716154"/>
                </a:lnTo>
                <a:lnTo>
                  <a:pt x="0" y="7716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-66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9450" y="828713"/>
            <a:ext cx="6980556" cy="19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sz="56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REAL-WORLD APPLICATION </a:t>
            </a:r>
          </a:p>
          <a:p>
            <a:pPr algn="l">
              <a:lnSpc>
                <a:spcPts val="793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18369" y="7356556"/>
            <a:ext cx="7624137" cy="4345758"/>
          </a:xfrm>
          <a:custGeom>
            <a:avLst/>
            <a:gdLst/>
            <a:ahLst/>
            <a:cxnLst/>
            <a:rect r="r" b="b" t="t" l="l"/>
            <a:pathLst>
              <a:path h="4345758" w="7624137">
                <a:moveTo>
                  <a:pt x="0" y="0"/>
                </a:moveTo>
                <a:lnTo>
                  <a:pt x="7624137" y="0"/>
                </a:lnTo>
                <a:lnTo>
                  <a:pt x="7624137" y="4345758"/>
                </a:lnTo>
                <a:lnTo>
                  <a:pt x="0" y="4345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879" y="3303366"/>
            <a:ext cx="6205698" cy="49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  <a:spcBef>
                <a:spcPct val="0"/>
              </a:spcBef>
            </a:pPr>
            <a:r>
              <a:rPr lang="en-US" sz="29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Investment Decision-Making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6879" y="4646698"/>
            <a:ext cx="6205698" cy="49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  <a:spcBef>
                <a:spcPct val="0"/>
              </a:spcBef>
            </a:pPr>
            <a:r>
              <a:rPr lang="en-US" sz="29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Business Strategy and Innovation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6879" y="6238095"/>
            <a:ext cx="6205698" cy="49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  <a:spcBef>
                <a:spcPct val="0"/>
              </a:spcBef>
            </a:pPr>
            <a:r>
              <a:rPr lang="en-US" sz="29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-US" sz="29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Risk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8884" y="3218344"/>
            <a:ext cx="819632" cy="723997"/>
          </a:xfrm>
          <a:custGeom>
            <a:avLst/>
            <a:gdLst/>
            <a:ahLst/>
            <a:cxnLst/>
            <a:rect r="r" b="b" t="t" l="l"/>
            <a:pathLst>
              <a:path h="723997" w="819632">
                <a:moveTo>
                  <a:pt x="0" y="0"/>
                </a:moveTo>
                <a:lnTo>
                  <a:pt x="819632" y="0"/>
                </a:lnTo>
                <a:lnTo>
                  <a:pt x="819632" y="723997"/>
                </a:lnTo>
                <a:lnTo>
                  <a:pt x="0" y="72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37" r="0" b="-733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8884" y="6153073"/>
            <a:ext cx="819632" cy="723997"/>
          </a:xfrm>
          <a:custGeom>
            <a:avLst/>
            <a:gdLst/>
            <a:ahLst/>
            <a:cxnLst/>
            <a:rect r="r" b="b" t="t" l="l"/>
            <a:pathLst>
              <a:path h="723997" w="819632">
                <a:moveTo>
                  <a:pt x="0" y="0"/>
                </a:moveTo>
                <a:lnTo>
                  <a:pt x="819632" y="0"/>
                </a:lnTo>
                <a:lnTo>
                  <a:pt x="819632" y="723996"/>
                </a:lnTo>
                <a:lnTo>
                  <a:pt x="0" y="72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37" r="0" b="-733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8884" y="4561676"/>
            <a:ext cx="819632" cy="723997"/>
          </a:xfrm>
          <a:custGeom>
            <a:avLst/>
            <a:gdLst/>
            <a:ahLst/>
            <a:cxnLst/>
            <a:rect r="r" b="b" t="t" l="l"/>
            <a:pathLst>
              <a:path h="723997" w="819632">
                <a:moveTo>
                  <a:pt x="0" y="0"/>
                </a:moveTo>
                <a:lnTo>
                  <a:pt x="819632" y="0"/>
                </a:lnTo>
                <a:lnTo>
                  <a:pt x="819632" y="723996"/>
                </a:lnTo>
                <a:lnTo>
                  <a:pt x="0" y="72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37" r="0" b="-733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28313" y="7496194"/>
            <a:ext cx="10104369" cy="1010436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6644" y="318960"/>
            <a:ext cx="11754712" cy="87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 AND IMPROVEMENTS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0135" y="2168949"/>
            <a:ext cx="8042564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Enhancing Model Accuracy: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hybrid models combining deep learning with external sources social media sentiment, news articles, and macroeconomic indicators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2213" y="2180441"/>
            <a:ext cx="772974" cy="697082"/>
          </a:xfrm>
          <a:custGeom>
            <a:avLst/>
            <a:gdLst/>
            <a:ahLst/>
            <a:cxnLst/>
            <a:rect r="r" b="b" t="t" l="l"/>
            <a:pathLst>
              <a:path h="697082" w="772974">
                <a:moveTo>
                  <a:pt x="0" y="0"/>
                </a:moveTo>
                <a:lnTo>
                  <a:pt x="772974" y="0"/>
                </a:lnTo>
                <a:lnTo>
                  <a:pt x="772974" y="697082"/>
                </a:lnTo>
                <a:lnTo>
                  <a:pt x="0" y="69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3507" y="4557822"/>
            <a:ext cx="8095820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Real-Time Prediction : Develop models capable of providing real-time predictions to support high-frequency trading and instant decision-making.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6879" y="6784186"/>
            <a:ext cx="7831145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Scalability: Ensure the model can scale to handle larger datasets and more cryptocurrencies, adapting to the growing and evolving market.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2213" y="4605447"/>
            <a:ext cx="772974" cy="697082"/>
          </a:xfrm>
          <a:custGeom>
            <a:avLst/>
            <a:gdLst/>
            <a:ahLst/>
            <a:cxnLst/>
            <a:rect r="r" b="b" t="t" l="l"/>
            <a:pathLst>
              <a:path h="697082" w="772974">
                <a:moveTo>
                  <a:pt x="0" y="0"/>
                </a:moveTo>
                <a:lnTo>
                  <a:pt x="772974" y="0"/>
                </a:lnTo>
                <a:lnTo>
                  <a:pt x="772974" y="697082"/>
                </a:lnTo>
                <a:lnTo>
                  <a:pt x="0" y="69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2213" y="7026554"/>
            <a:ext cx="772974" cy="697082"/>
          </a:xfrm>
          <a:custGeom>
            <a:avLst/>
            <a:gdLst/>
            <a:ahLst/>
            <a:cxnLst/>
            <a:rect r="r" b="b" t="t" l="l"/>
            <a:pathLst>
              <a:path h="697082" w="772974">
                <a:moveTo>
                  <a:pt x="0" y="0"/>
                </a:moveTo>
                <a:lnTo>
                  <a:pt x="772974" y="0"/>
                </a:lnTo>
                <a:lnTo>
                  <a:pt x="772974" y="697082"/>
                </a:lnTo>
                <a:lnTo>
                  <a:pt x="0" y="69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93475" y="7881307"/>
            <a:ext cx="10104369" cy="101043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658718" y="3603055"/>
            <a:ext cx="4278252" cy="4278252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65" t="0" r="-2466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47648" y="3195172"/>
            <a:ext cx="5100393" cy="5094017"/>
          </a:xfrm>
          <a:custGeom>
            <a:avLst/>
            <a:gdLst/>
            <a:ahLst/>
            <a:cxnLst/>
            <a:rect r="r" b="b" t="t" l="l"/>
            <a:pathLst>
              <a:path h="5094017" w="5100393">
                <a:moveTo>
                  <a:pt x="0" y="0"/>
                </a:moveTo>
                <a:lnTo>
                  <a:pt x="5100392" y="0"/>
                </a:lnTo>
                <a:lnTo>
                  <a:pt x="5100392" y="5094018"/>
                </a:lnTo>
                <a:lnTo>
                  <a:pt x="0" y="5094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96527" y="2180441"/>
            <a:ext cx="3561740" cy="3561740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t="0" r="-24712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6644" y="299910"/>
            <a:ext cx="11754712" cy="97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AND LEARNINGS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5462352" y="9002776"/>
            <a:ext cx="1934151" cy="1002242"/>
          </a:xfrm>
          <a:custGeom>
            <a:avLst/>
            <a:gdLst/>
            <a:ahLst/>
            <a:cxnLst/>
            <a:rect r="r" b="b" t="t" l="l"/>
            <a:pathLst>
              <a:path h="1002242" w="1934151">
                <a:moveTo>
                  <a:pt x="1934151" y="1002241"/>
                </a:moveTo>
                <a:lnTo>
                  <a:pt x="0" y="1002241"/>
                </a:lnTo>
                <a:lnTo>
                  <a:pt x="0" y="0"/>
                </a:lnTo>
                <a:lnTo>
                  <a:pt x="1934151" y="0"/>
                </a:lnTo>
                <a:lnTo>
                  <a:pt x="1934151" y="100224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667390" y="7764470"/>
            <a:ext cx="2476610" cy="247661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6295" t="0" r="-1629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260025" y="7263349"/>
            <a:ext cx="1934151" cy="1002242"/>
          </a:xfrm>
          <a:custGeom>
            <a:avLst/>
            <a:gdLst/>
            <a:ahLst/>
            <a:cxnLst/>
            <a:rect r="r" b="b" t="t" l="l"/>
            <a:pathLst>
              <a:path h="1002242" w="1934151">
                <a:moveTo>
                  <a:pt x="0" y="0"/>
                </a:moveTo>
                <a:lnTo>
                  <a:pt x="1934151" y="0"/>
                </a:lnTo>
                <a:lnTo>
                  <a:pt x="1934151" y="1002242"/>
                </a:lnTo>
                <a:lnTo>
                  <a:pt x="0" y="100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28678" y="7764470"/>
            <a:ext cx="2476610" cy="247661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65" t="0" r="-2466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05170" y="2355837"/>
            <a:ext cx="9144000" cy="490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7"/>
              </a:lnSpc>
              <a:spcBef>
                <a:spcPct val="0"/>
              </a:spcBef>
            </a:pPr>
            <a:r>
              <a:rPr lang="en-US" sz="2540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 High Market Volatility</a:t>
            </a:r>
          </a:p>
          <a:p>
            <a:pPr algn="just">
              <a:lnSpc>
                <a:spcPts val="3557"/>
              </a:lnSpc>
              <a:spcBef>
                <a:spcPct val="0"/>
              </a:spcBef>
            </a:pPr>
          </a:p>
          <a:p>
            <a:pPr algn="just">
              <a:lnSpc>
                <a:spcPts val="3557"/>
              </a:lnSpc>
              <a:spcBef>
                <a:spcPct val="0"/>
              </a:spcBef>
            </a:pPr>
            <a:r>
              <a:rPr lang="en-US" sz="25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Challenge: Cryptocurrency markets are notoriously volatile, with prices often fluctuating wildly within short timeframes due to various factors like regulatory news, technological changes, and market sentiment.</a:t>
            </a:r>
          </a:p>
          <a:p>
            <a:pPr algn="just">
              <a:lnSpc>
                <a:spcPts val="3557"/>
              </a:lnSpc>
              <a:spcBef>
                <a:spcPct val="0"/>
              </a:spcBef>
            </a:pPr>
          </a:p>
          <a:p>
            <a:pPr algn="just">
              <a:lnSpc>
                <a:spcPts val="3557"/>
              </a:lnSpc>
              <a:spcBef>
                <a:spcPct val="0"/>
              </a:spcBef>
            </a:pPr>
            <a:r>
              <a:rPr lang="en-US" sz="25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Learning: Traditional models often struggle to cope with such volatility. A key takeaway is the importance of incorporating models that can adapt to rapid market shifts, possibly by integrating real-time data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9220" y="2265866"/>
            <a:ext cx="8107225" cy="488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Overfitting </a:t>
            </a:r>
          </a:p>
          <a:p>
            <a:pPr algn="just">
              <a:lnSpc>
                <a:spcPts val="3527"/>
              </a:lnSpc>
              <a:spcBef>
                <a:spcPct val="0"/>
              </a:spcBef>
            </a:pPr>
          </a:p>
          <a:p>
            <a:pPr algn="just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Challenge: Overfitting is a significant risk, especially in complex models where the model may perform well on historical data but fail to generalize to future, unseen data.</a:t>
            </a:r>
          </a:p>
          <a:p>
            <a:pPr algn="just">
              <a:lnSpc>
                <a:spcPts val="3527"/>
              </a:lnSpc>
              <a:spcBef>
                <a:spcPct val="0"/>
              </a:spcBef>
            </a:pPr>
          </a:p>
          <a:p>
            <a:pPr algn="l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Learning:Techniques like cross-validation, regularization, and the use of simpler models for comparison are important to prevent overfitting. </a:t>
            </a:r>
          </a:p>
          <a:p>
            <a:pPr algn="just">
              <a:lnSpc>
                <a:spcPts val="35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28819" y="-6988865"/>
            <a:ext cx="10104369" cy="101043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49382" y="4440548"/>
            <a:ext cx="6925691" cy="180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0"/>
              </a:lnSpc>
              <a:spcBef>
                <a:spcPct val="0"/>
              </a:spcBef>
            </a:pPr>
            <a:r>
              <a:rPr lang="en-US" sz="105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28819" y="3742814"/>
            <a:ext cx="5920221" cy="301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conclusion, while predicting cryptocurrency prices is inherently challenging, this project has demonstrated that with the right data, models, and considerations, it is possible to create model which can predict more better.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052184" y="397647"/>
            <a:ext cx="10104369" cy="101043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0064" y="3332342"/>
            <a:ext cx="10874915" cy="265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52"/>
              </a:lnSpc>
              <a:spcBef>
                <a:spcPct val="0"/>
              </a:spcBef>
            </a:pPr>
            <a:r>
              <a:rPr lang="en-US" sz="1546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163320" y="310189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-22387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6043" y="418663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4304" y="8617082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846" y="7866589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0546" y="9962206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6108" y="9211713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3650" y="7710726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7"/>
                </a:lnTo>
                <a:lnTo>
                  <a:pt x="0" y="150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1258" y="6446389"/>
            <a:ext cx="1481804" cy="1500986"/>
          </a:xfrm>
          <a:custGeom>
            <a:avLst/>
            <a:gdLst/>
            <a:ahLst/>
            <a:cxnLst/>
            <a:rect r="r" b="b" t="t" l="l"/>
            <a:pathLst>
              <a:path h="1500986" w="1481804">
                <a:moveTo>
                  <a:pt x="0" y="0"/>
                </a:moveTo>
                <a:lnTo>
                  <a:pt x="1481804" y="0"/>
                </a:lnTo>
                <a:lnTo>
                  <a:pt x="1481804" y="1500986"/>
                </a:lnTo>
                <a:lnTo>
                  <a:pt x="0" y="150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617" y="9060620"/>
            <a:ext cx="1848590" cy="1852294"/>
          </a:xfrm>
          <a:custGeom>
            <a:avLst/>
            <a:gdLst/>
            <a:ahLst/>
            <a:cxnLst/>
            <a:rect r="r" b="b" t="t" l="l"/>
            <a:pathLst>
              <a:path h="1852294" w="1848590">
                <a:moveTo>
                  <a:pt x="0" y="0"/>
                </a:moveTo>
                <a:lnTo>
                  <a:pt x="1848589" y="0"/>
                </a:lnTo>
                <a:lnTo>
                  <a:pt x="1848589" y="1852294"/>
                </a:lnTo>
                <a:lnTo>
                  <a:pt x="0" y="185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66193" y="8873522"/>
            <a:ext cx="1259830" cy="1262355"/>
          </a:xfrm>
          <a:custGeom>
            <a:avLst/>
            <a:gdLst/>
            <a:ahLst/>
            <a:cxnLst/>
            <a:rect r="r" b="b" t="t" l="l"/>
            <a:pathLst>
              <a:path h="1262355" w="1259830">
                <a:moveTo>
                  <a:pt x="0" y="0"/>
                </a:moveTo>
                <a:lnTo>
                  <a:pt x="1259830" y="0"/>
                </a:lnTo>
                <a:lnTo>
                  <a:pt x="1259830" y="1262354"/>
                </a:lnTo>
                <a:lnTo>
                  <a:pt x="0" y="126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817678" y="7947375"/>
            <a:ext cx="1848590" cy="1852294"/>
          </a:xfrm>
          <a:custGeom>
            <a:avLst/>
            <a:gdLst/>
            <a:ahLst/>
            <a:cxnLst/>
            <a:rect r="r" b="b" t="t" l="l"/>
            <a:pathLst>
              <a:path h="1852294" w="1848590">
                <a:moveTo>
                  <a:pt x="0" y="0"/>
                </a:moveTo>
                <a:lnTo>
                  <a:pt x="1848589" y="0"/>
                </a:lnTo>
                <a:lnTo>
                  <a:pt x="1848589" y="1852294"/>
                </a:lnTo>
                <a:lnTo>
                  <a:pt x="0" y="185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2031" y="2438123"/>
            <a:ext cx="9613341" cy="18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  <a:spcBef>
                <a:spcPct val="0"/>
              </a:spcBef>
            </a:pPr>
            <a:r>
              <a:rPr lang="en-US" sz="105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 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9101" y="4126438"/>
            <a:ext cx="10609798" cy="80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8"/>
              </a:lnSpc>
              <a:spcBef>
                <a:spcPct val="0"/>
              </a:spcBef>
            </a:pPr>
            <a:r>
              <a:rPr lang="en-US" sz="4477" spc="1240">
                <a:solidFill>
                  <a:srgbClr val="FEBD0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CRYPTOCURRENCY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2830" y="5650989"/>
            <a:ext cx="11562339" cy="174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Cryptocurrency is a digital or virtual form of currency that uses cryptography for security. Unlike traditional currencies, it operates on a decentralized system called blockchain technology, ensuring transparency and immutability in transactions.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35314" y="0"/>
            <a:ext cx="852686" cy="854395"/>
          </a:xfrm>
          <a:custGeom>
            <a:avLst/>
            <a:gdLst/>
            <a:ahLst/>
            <a:cxnLst/>
            <a:rect r="r" b="b" t="t" l="l"/>
            <a:pathLst>
              <a:path h="854395" w="852686">
                <a:moveTo>
                  <a:pt x="0" y="0"/>
                </a:moveTo>
                <a:lnTo>
                  <a:pt x="852686" y="0"/>
                </a:lnTo>
                <a:lnTo>
                  <a:pt x="852686" y="854395"/>
                </a:lnTo>
                <a:lnTo>
                  <a:pt x="0" y="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82627" y="303999"/>
            <a:ext cx="852686" cy="854395"/>
          </a:xfrm>
          <a:custGeom>
            <a:avLst/>
            <a:gdLst/>
            <a:ahLst/>
            <a:cxnLst/>
            <a:rect r="r" b="b" t="t" l="l"/>
            <a:pathLst>
              <a:path h="854395" w="852686">
                <a:moveTo>
                  <a:pt x="0" y="0"/>
                </a:moveTo>
                <a:lnTo>
                  <a:pt x="852687" y="0"/>
                </a:lnTo>
                <a:lnTo>
                  <a:pt x="852687" y="854395"/>
                </a:lnTo>
                <a:lnTo>
                  <a:pt x="0" y="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731197"/>
            <a:ext cx="852686" cy="854395"/>
          </a:xfrm>
          <a:custGeom>
            <a:avLst/>
            <a:gdLst/>
            <a:ahLst/>
            <a:cxnLst/>
            <a:rect r="r" b="b" t="t" l="l"/>
            <a:pathLst>
              <a:path h="854395" w="852686">
                <a:moveTo>
                  <a:pt x="0" y="0"/>
                </a:moveTo>
                <a:lnTo>
                  <a:pt x="852686" y="0"/>
                </a:lnTo>
                <a:lnTo>
                  <a:pt x="852686" y="854395"/>
                </a:lnTo>
                <a:lnTo>
                  <a:pt x="0" y="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35314" y="1793277"/>
            <a:ext cx="852686" cy="854395"/>
          </a:xfrm>
          <a:custGeom>
            <a:avLst/>
            <a:gdLst/>
            <a:ahLst/>
            <a:cxnLst/>
            <a:rect r="r" b="b" t="t" l="l"/>
            <a:pathLst>
              <a:path h="854395" w="852686">
                <a:moveTo>
                  <a:pt x="0" y="0"/>
                </a:moveTo>
                <a:lnTo>
                  <a:pt x="852686" y="0"/>
                </a:lnTo>
                <a:lnTo>
                  <a:pt x="852686" y="854396"/>
                </a:lnTo>
                <a:lnTo>
                  <a:pt x="0" y="85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563003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7"/>
                </a:lnTo>
                <a:lnTo>
                  <a:pt x="0" y="72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4744" y="9402031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7"/>
                </a:lnTo>
                <a:lnTo>
                  <a:pt x="0" y="72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839007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6"/>
                </a:lnTo>
                <a:lnTo>
                  <a:pt x="0" y="72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2116" y="8477009"/>
            <a:ext cx="714744" cy="723997"/>
          </a:xfrm>
          <a:custGeom>
            <a:avLst/>
            <a:gdLst/>
            <a:ahLst/>
            <a:cxnLst/>
            <a:rect r="r" b="b" t="t" l="l"/>
            <a:pathLst>
              <a:path h="723997" w="714744">
                <a:moveTo>
                  <a:pt x="0" y="0"/>
                </a:moveTo>
                <a:lnTo>
                  <a:pt x="714744" y="0"/>
                </a:lnTo>
                <a:lnTo>
                  <a:pt x="714744" y="723996"/>
                </a:lnTo>
                <a:lnTo>
                  <a:pt x="0" y="72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7314" y="2166814"/>
            <a:ext cx="6516656" cy="6508510"/>
          </a:xfrm>
          <a:custGeom>
            <a:avLst/>
            <a:gdLst/>
            <a:ahLst/>
            <a:cxnLst/>
            <a:rect r="r" b="b" t="t" l="l"/>
            <a:pathLst>
              <a:path h="6508510" w="6516656">
                <a:moveTo>
                  <a:pt x="0" y="0"/>
                </a:moveTo>
                <a:lnTo>
                  <a:pt x="6516656" y="0"/>
                </a:lnTo>
                <a:lnTo>
                  <a:pt x="6516656" y="6508510"/>
                </a:lnTo>
                <a:lnTo>
                  <a:pt x="0" y="6508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52457" y="2797884"/>
            <a:ext cx="5246370" cy="524637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0356" t="0" r="-203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78791" y="1051122"/>
            <a:ext cx="3495522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7866" y="2359980"/>
            <a:ext cx="7886246" cy="183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US" sz="2085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Introduction to Cryptocurrency Price Prediction :</a:t>
            </a:r>
            <a:r>
              <a:rPr lang="en-US" sz="208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Cryptocurrency markets are highly volatile and subject to rapid price changes, making them both an intriguing and challenging subject for financial forecasting.</a:t>
            </a:r>
          </a:p>
          <a:p>
            <a:pPr algn="l">
              <a:lnSpc>
                <a:spcPts val="29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4031" y="2166814"/>
            <a:ext cx="888957" cy="890738"/>
          </a:xfrm>
          <a:custGeom>
            <a:avLst/>
            <a:gdLst/>
            <a:ahLst/>
            <a:cxnLst/>
            <a:rect r="r" b="b" t="t" l="l"/>
            <a:pathLst>
              <a:path h="890738" w="888957">
                <a:moveTo>
                  <a:pt x="0" y="0"/>
                </a:moveTo>
                <a:lnTo>
                  <a:pt x="888956" y="0"/>
                </a:lnTo>
                <a:lnTo>
                  <a:pt x="888956" y="890738"/>
                </a:lnTo>
                <a:lnTo>
                  <a:pt x="0" y="89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031" y="4456211"/>
            <a:ext cx="888957" cy="890738"/>
          </a:xfrm>
          <a:custGeom>
            <a:avLst/>
            <a:gdLst/>
            <a:ahLst/>
            <a:cxnLst/>
            <a:rect r="r" b="b" t="t" l="l"/>
            <a:pathLst>
              <a:path h="890738" w="888957">
                <a:moveTo>
                  <a:pt x="0" y="0"/>
                </a:moveTo>
                <a:lnTo>
                  <a:pt x="888956" y="0"/>
                </a:lnTo>
                <a:lnTo>
                  <a:pt x="888956" y="890738"/>
                </a:lnTo>
                <a:lnTo>
                  <a:pt x="0" y="89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031" y="6823049"/>
            <a:ext cx="888957" cy="890738"/>
          </a:xfrm>
          <a:custGeom>
            <a:avLst/>
            <a:gdLst/>
            <a:ahLst/>
            <a:cxnLst/>
            <a:rect r="r" b="b" t="t" l="l"/>
            <a:pathLst>
              <a:path h="890738" w="888957">
                <a:moveTo>
                  <a:pt x="0" y="0"/>
                </a:moveTo>
                <a:lnTo>
                  <a:pt x="888956" y="0"/>
                </a:lnTo>
                <a:lnTo>
                  <a:pt x="888956" y="890738"/>
                </a:lnTo>
                <a:lnTo>
                  <a:pt x="0" y="89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26305" y="4203074"/>
            <a:ext cx="7757807" cy="183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US" sz="2085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The Machine Learning  Techniques. </a:t>
            </a:r>
            <a:r>
              <a:rPr lang="en-US" sz="208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:Addressing in this project is the prediction of cryptocurrency prices using machine learning (ML) techniques. This is a time series forecasting problem where the goal is to predict future prices based on historical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2490" y="6512214"/>
            <a:ext cx="7721622" cy="146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US" sz="208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Objective : by leveraging machine learning to predict cryptocurrency prices, this project aims to provide valuable insights and tools for participants in the rapidly evolving world of digital assets.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2142" y="511694"/>
            <a:ext cx="11656142" cy="8746606"/>
          </a:xfrm>
          <a:custGeom>
            <a:avLst/>
            <a:gdLst/>
            <a:ahLst/>
            <a:cxnLst/>
            <a:rect r="r" b="b" t="t" l="l"/>
            <a:pathLst>
              <a:path h="8746606" w="11656142">
                <a:moveTo>
                  <a:pt x="0" y="0"/>
                </a:moveTo>
                <a:lnTo>
                  <a:pt x="11656142" y="0"/>
                </a:lnTo>
                <a:lnTo>
                  <a:pt x="11656142" y="8746606"/>
                </a:lnTo>
                <a:lnTo>
                  <a:pt x="0" y="87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6" t="0" r="-2335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1503" y="9009367"/>
            <a:ext cx="1122111" cy="1138931"/>
          </a:xfrm>
          <a:custGeom>
            <a:avLst/>
            <a:gdLst/>
            <a:ahLst/>
            <a:cxnLst/>
            <a:rect r="r" b="b" t="t" l="l"/>
            <a:pathLst>
              <a:path h="1138931" w="1122111">
                <a:moveTo>
                  <a:pt x="0" y="0"/>
                </a:moveTo>
                <a:lnTo>
                  <a:pt x="1122111" y="0"/>
                </a:lnTo>
                <a:lnTo>
                  <a:pt x="1122111" y="1138931"/>
                </a:lnTo>
                <a:lnTo>
                  <a:pt x="0" y="1138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2182" y="9102625"/>
            <a:ext cx="3033098" cy="788684"/>
          </a:xfrm>
          <a:custGeom>
            <a:avLst/>
            <a:gdLst/>
            <a:ahLst/>
            <a:cxnLst/>
            <a:rect r="r" b="b" t="t" l="l"/>
            <a:pathLst>
              <a:path h="788684" w="3033098">
                <a:moveTo>
                  <a:pt x="0" y="0"/>
                </a:moveTo>
                <a:lnTo>
                  <a:pt x="3033098" y="0"/>
                </a:lnTo>
                <a:lnTo>
                  <a:pt x="3033098" y="788684"/>
                </a:lnTo>
                <a:lnTo>
                  <a:pt x="0" y="78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64038" y="8537064"/>
            <a:ext cx="1653721" cy="1611234"/>
          </a:xfrm>
          <a:custGeom>
            <a:avLst/>
            <a:gdLst/>
            <a:ahLst/>
            <a:cxnLst/>
            <a:rect r="r" b="b" t="t" l="l"/>
            <a:pathLst>
              <a:path h="1611234" w="1653721">
                <a:moveTo>
                  <a:pt x="0" y="0"/>
                </a:moveTo>
                <a:lnTo>
                  <a:pt x="1653721" y="0"/>
                </a:lnTo>
                <a:lnTo>
                  <a:pt x="1653721" y="1611234"/>
                </a:lnTo>
                <a:lnTo>
                  <a:pt x="0" y="1611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98734" y="8516578"/>
            <a:ext cx="2291590" cy="1483445"/>
          </a:xfrm>
          <a:custGeom>
            <a:avLst/>
            <a:gdLst/>
            <a:ahLst/>
            <a:cxnLst/>
            <a:rect r="r" b="b" t="t" l="l"/>
            <a:pathLst>
              <a:path h="1483445" w="2291590">
                <a:moveTo>
                  <a:pt x="0" y="0"/>
                </a:moveTo>
                <a:lnTo>
                  <a:pt x="2291590" y="0"/>
                </a:lnTo>
                <a:lnTo>
                  <a:pt x="2291590" y="1483444"/>
                </a:lnTo>
                <a:lnTo>
                  <a:pt x="0" y="1483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6074" y="9026383"/>
            <a:ext cx="2296597" cy="632596"/>
          </a:xfrm>
          <a:custGeom>
            <a:avLst/>
            <a:gdLst/>
            <a:ahLst/>
            <a:cxnLst/>
            <a:rect r="r" b="b" t="t" l="l"/>
            <a:pathLst>
              <a:path h="632596" w="2296597">
                <a:moveTo>
                  <a:pt x="0" y="0"/>
                </a:moveTo>
                <a:lnTo>
                  <a:pt x="2296598" y="0"/>
                </a:lnTo>
                <a:lnTo>
                  <a:pt x="2296598" y="632596"/>
                </a:lnTo>
                <a:lnTo>
                  <a:pt x="0" y="632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00719" y="397394"/>
            <a:ext cx="6790180" cy="97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1"/>
              </a:lnSpc>
              <a:spcBef>
                <a:spcPct val="0"/>
              </a:spcBef>
            </a:pPr>
            <a:r>
              <a:rPr lang="en-US" sz="56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STEPS WISE PROCEDURE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0355" y="1877489"/>
            <a:ext cx="7788945" cy="682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DATA  Prepartion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Source: The dataset used for this project primarily comes from  Yahoo Finance. </a:t>
            </a:r>
          </a:p>
          <a:p>
            <a:pPr algn="l" marL="484951" indent="-242475" lvl="1">
              <a:lnSpc>
                <a:spcPts val="3144"/>
              </a:lnSpc>
              <a:buFont typeface="Arial"/>
              <a:buChar char="•"/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Time Frame: The dataset covers a time span of last 10years , capturing both bull and bear markets.</a:t>
            </a:r>
          </a:p>
          <a:p>
            <a:pPr algn="l" marL="484951" indent="-242475" lvl="1">
              <a:lnSpc>
                <a:spcPts val="3144"/>
              </a:lnSpc>
              <a:buFont typeface="Arial"/>
              <a:buChar char="•"/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Data Points: Includes daily data on Open, High, Low, Close prices, Trading Volume.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I</a:t>
            </a:r>
            <a:r>
              <a:rPr lang="en-US" sz="2246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mport Libraries:</a:t>
            </a:r>
          </a:p>
          <a:p>
            <a:pPr algn="l" marL="484951" indent="-242475" lvl="1">
              <a:lnSpc>
                <a:spcPts val="3144"/>
              </a:lnSpc>
              <a:buFont typeface="Arial"/>
              <a:buChar char="•"/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Data AnalysisVisualization: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            </a:t>
            </a: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pandas,matplotlib,seaborn</a:t>
            </a:r>
          </a:p>
          <a:p>
            <a:pPr algn="l">
              <a:lnSpc>
                <a:spcPts val="3144"/>
              </a:lnSpc>
            </a:pPr>
          </a:p>
          <a:p>
            <a:pPr algn="l" marL="484951" indent="-242475" lvl="1">
              <a:lnSpc>
                <a:spcPts val="3144"/>
              </a:lnSpc>
              <a:buFont typeface="Arial"/>
              <a:buChar char="•"/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Machine Learning and Time Series and Deep Learning: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              </a:t>
            </a: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datetime as dt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              sklearn 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                keras</a:t>
            </a:r>
          </a:p>
          <a:p>
            <a:pPr algn="ctr">
              <a:lnSpc>
                <a:spcPts val="1557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52931" y="-726764"/>
            <a:ext cx="2963262" cy="2963262"/>
          </a:xfrm>
          <a:custGeom>
            <a:avLst/>
            <a:gdLst/>
            <a:ahLst/>
            <a:cxnLst/>
            <a:rect r="r" b="b" t="t" l="l"/>
            <a:pathLst>
              <a:path h="2963262" w="2963262">
                <a:moveTo>
                  <a:pt x="0" y="0"/>
                </a:moveTo>
                <a:lnTo>
                  <a:pt x="2963262" y="0"/>
                </a:lnTo>
                <a:lnTo>
                  <a:pt x="2963262" y="2963262"/>
                </a:lnTo>
                <a:lnTo>
                  <a:pt x="0" y="2963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91041" y="-1371522"/>
            <a:ext cx="2963262" cy="2963262"/>
          </a:xfrm>
          <a:custGeom>
            <a:avLst/>
            <a:gdLst/>
            <a:ahLst/>
            <a:cxnLst/>
            <a:rect r="r" b="b" t="t" l="l"/>
            <a:pathLst>
              <a:path h="2963262" w="2963262">
                <a:moveTo>
                  <a:pt x="0" y="0"/>
                </a:moveTo>
                <a:lnTo>
                  <a:pt x="2963261" y="0"/>
                </a:lnTo>
                <a:lnTo>
                  <a:pt x="2963261" y="2963261"/>
                </a:lnTo>
                <a:lnTo>
                  <a:pt x="0" y="2963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7780" y="1657818"/>
            <a:ext cx="13400596" cy="8119789"/>
          </a:xfrm>
          <a:custGeom>
            <a:avLst/>
            <a:gdLst/>
            <a:ahLst/>
            <a:cxnLst/>
            <a:rect r="r" b="b" t="t" l="l"/>
            <a:pathLst>
              <a:path h="8119789" w="13400596">
                <a:moveTo>
                  <a:pt x="0" y="0"/>
                </a:moveTo>
                <a:lnTo>
                  <a:pt x="13400596" y="0"/>
                </a:lnTo>
                <a:lnTo>
                  <a:pt x="13400596" y="8119789"/>
                </a:lnTo>
                <a:lnTo>
                  <a:pt x="0" y="8119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9" t="0" r="-118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0102" y="452436"/>
            <a:ext cx="12170568" cy="103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63"/>
              </a:lnSpc>
              <a:spcBef>
                <a:spcPct val="0"/>
              </a:spcBef>
            </a:pPr>
            <a:r>
              <a:rPr lang="en-US" sz="604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 OF TOP 5 CRYPTOCURRENCY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873418" y="2252452"/>
          <a:ext cx="10875213" cy="7685072"/>
        </p:xfrm>
        <a:graphic>
          <a:graphicData uri="http://schemas.openxmlformats.org/drawingml/2006/table">
            <a:tbl>
              <a:tblPr/>
              <a:tblGrid>
                <a:gridCol w="2421007"/>
                <a:gridCol w="3507916"/>
                <a:gridCol w="4946290"/>
              </a:tblGrid>
              <a:tr h="11743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 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 Bold"/>
                          <a:ea typeface="PT Serif Bold"/>
                          <a:cs typeface="PT Serif Bold"/>
                          <a:sym typeface="PT Serif Bold"/>
                        </a:rPr>
                        <a:t>Time Series Data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 Bold"/>
                          <a:ea typeface="PT Serif Bold"/>
                          <a:cs typeface="PT Serif Bold"/>
                          <a:sym typeface="PT Serif Bold"/>
                        </a:rPr>
                        <a:t>Traditional Machine Learning Data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925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Nature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of Data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Order of data points matters; each point is tied to a specific timestamp. (e.g.,Stock prices, weather)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Data points are independent; rows are observations, columns are features. (e.g.,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House prices, image classification)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607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Nature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of Data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Order of data points matters; each point is tied to a specific timestamp. (e.g.,Stock prices, weather)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Data points are independent; rows are observations, columns are features. (e.g.,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House prices, image classification)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925"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Engineering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Focus on time-based features like trends and seasonality. Data cannot be shuffled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Features are independent of time; techniques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like one-hot encoding and normalization are used. Data can be shuffled.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925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Engineering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Focus on time-based features like trends and seasonality. Data cannot be shuffled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Features are independent of time; techniques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like one-hot encoding and normalization are used. Data can be shuffled.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682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Engineering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Focus on time-based features like trends and seasonality. Data cannot be shuffled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Features are independent of time; techniques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like one-hot encoding and normalization are used. Data can be shuffled.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16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Model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Selection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ARIMA,</a:t>
                      </a:r>
                      <a:endParaRPr lang="en-US" sz="1100"/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 ETS, LSTM, GRU models for capturing temporal dependencies</a:t>
                      </a:r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Linear Regression, Decision Trees, SVM, Neural Networks for non-sequential data.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2252452"/>
            <a:ext cx="5279531" cy="7685072"/>
          </a:xfrm>
          <a:custGeom>
            <a:avLst/>
            <a:gdLst/>
            <a:ahLst/>
            <a:cxnLst/>
            <a:rect r="r" b="b" t="t" l="l"/>
            <a:pathLst>
              <a:path h="7685072" w="5279531">
                <a:moveTo>
                  <a:pt x="0" y="0"/>
                </a:moveTo>
                <a:lnTo>
                  <a:pt x="5279531" y="0"/>
                </a:lnTo>
                <a:lnTo>
                  <a:pt x="5279531" y="7685071"/>
                </a:lnTo>
                <a:lnTo>
                  <a:pt x="0" y="7685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35" r="-2672" b="-10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7474" y="281809"/>
            <a:ext cx="11113053" cy="197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1"/>
              </a:lnSpc>
              <a:spcBef>
                <a:spcPct val="0"/>
              </a:spcBef>
            </a:pPr>
            <a:r>
              <a:rPr lang="en-US" sz="56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TIME SERIES VS. TRADITIONAL MACHINE LEARNING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8320" y="2206685"/>
            <a:ext cx="13842092" cy="6511356"/>
          </a:xfrm>
          <a:custGeom>
            <a:avLst/>
            <a:gdLst/>
            <a:ahLst/>
            <a:cxnLst/>
            <a:rect r="r" b="b" t="t" l="l"/>
            <a:pathLst>
              <a:path h="6511356" w="13842092">
                <a:moveTo>
                  <a:pt x="0" y="0"/>
                </a:moveTo>
                <a:lnTo>
                  <a:pt x="13842092" y="0"/>
                </a:lnTo>
                <a:lnTo>
                  <a:pt x="13842092" y="6511355"/>
                </a:lnTo>
                <a:lnTo>
                  <a:pt x="0" y="65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" r="0" b="-24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3994" y="923925"/>
            <a:ext cx="12078345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BITCOIN PRICE OVER TIME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52931" y="-726764"/>
            <a:ext cx="2963262" cy="2963262"/>
          </a:xfrm>
          <a:custGeom>
            <a:avLst/>
            <a:gdLst/>
            <a:ahLst/>
            <a:cxnLst/>
            <a:rect r="r" b="b" t="t" l="l"/>
            <a:pathLst>
              <a:path h="2963262" w="2963262">
                <a:moveTo>
                  <a:pt x="0" y="0"/>
                </a:moveTo>
                <a:lnTo>
                  <a:pt x="2963262" y="0"/>
                </a:lnTo>
                <a:lnTo>
                  <a:pt x="2963262" y="2963262"/>
                </a:lnTo>
                <a:lnTo>
                  <a:pt x="0" y="296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71354" y="8718040"/>
            <a:ext cx="2963262" cy="2963262"/>
          </a:xfrm>
          <a:custGeom>
            <a:avLst/>
            <a:gdLst/>
            <a:ahLst/>
            <a:cxnLst/>
            <a:rect r="r" b="b" t="t" l="l"/>
            <a:pathLst>
              <a:path h="2963262" w="2963262">
                <a:moveTo>
                  <a:pt x="0" y="0"/>
                </a:moveTo>
                <a:lnTo>
                  <a:pt x="2963262" y="0"/>
                </a:lnTo>
                <a:lnTo>
                  <a:pt x="2963262" y="2963262"/>
                </a:lnTo>
                <a:lnTo>
                  <a:pt x="0" y="296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105" y="3167263"/>
            <a:ext cx="7863062" cy="5559740"/>
          </a:xfrm>
          <a:custGeom>
            <a:avLst/>
            <a:gdLst/>
            <a:ahLst/>
            <a:cxnLst/>
            <a:rect r="r" b="b" t="t" l="l"/>
            <a:pathLst>
              <a:path h="5559740" w="7863062">
                <a:moveTo>
                  <a:pt x="0" y="0"/>
                </a:moveTo>
                <a:lnTo>
                  <a:pt x="7863061" y="0"/>
                </a:lnTo>
                <a:lnTo>
                  <a:pt x="7863061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5171" y="3007951"/>
            <a:ext cx="8331845" cy="2633419"/>
          </a:xfrm>
          <a:custGeom>
            <a:avLst/>
            <a:gdLst/>
            <a:ahLst/>
            <a:cxnLst/>
            <a:rect r="r" b="b" t="t" l="l"/>
            <a:pathLst>
              <a:path h="2633419" w="8331845">
                <a:moveTo>
                  <a:pt x="0" y="0"/>
                </a:moveTo>
                <a:lnTo>
                  <a:pt x="8331845" y="0"/>
                </a:lnTo>
                <a:lnTo>
                  <a:pt x="8331845" y="2633419"/>
                </a:lnTo>
                <a:lnTo>
                  <a:pt x="0" y="2633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3994" y="923925"/>
            <a:ext cx="12078345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BUILDING  -ARIMA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3736" y="7135199"/>
            <a:ext cx="5443378" cy="34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ARIMA model (AR) + (I) + (MA)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87295" y="-13849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05246" y="5641370"/>
            <a:ext cx="10104369" cy="101043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D0B0B">
                <a:alpha val="100000"/>
              </a:srgbClr>
            </a:gs>
            <a:gs pos="100000">
              <a:srgbClr val="20041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4127" y="1545706"/>
            <a:ext cx="12690511" cy="8585976"/>
          </a:xfrm>
          <a:custGeom>
            <a:avLst/>
            <a:gdLst/>
            <a:ahLst/>
            <a:cxnLst/>
            <a:rect r="r" b="b" t="t" l="l"/>
            <a:pathLst>
              <a:path h="8585976" w="12690511">
                <a:moveTo>
                  <a:pt x="0" y="0"/>
                </a:moveTo>
                <a:lnTo>
                  <a:pt x="12690512" y="0"/>
                </a:lnTo>
                <a:lnTo>
                  <a:pt x="12690512" y="8585976"/>
                </a:lnTo>
                <a:lnTo>
                  <a:pt x="0" y="858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" t="-282" r="0" b="-2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8831" y="218399"/>
            <a:ext cx="12078345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TIME SERIES DECOMPOSITION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246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05614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151458" y="182631"/>
            <a:ext cx="10104369" cy="101043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17000"/>
              </a:blip>
              <a:stretch>
                <a:fillRect l="-58878" t="-18048" r="-58439" b="-1777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DAGN05qes9A</dc:identifier>
  <dcterms:modified xsi:type="dcterms:W3CDTF">2011-08-01T06:04:30Z</dcterms:modified>
  <cp:revision>1</cp:revision>
  <dc:title>Blue Dark Professional Geometric Business Project Presentation </dc:title>
</cp:coreProperties>
</file>